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marena.ai/?leaderboard" TargetMode="External"/><Relationship Id="rId3" Type="http://schemas.openxmlformats.org/officeDocument/2006/relationships/hyperlink" Target="https://huggingface.co/spaces/open-llm-leaderboard/open_llm_leaderboard" TargetMode="External"/><Relationship Id="rId4" Type="http://schemas.openxmlformats.org/officeDocument/2006/relationships/hyperlink" Target="https://huggingface.co/spaces/mteb/leaderboard" TargetMode="External"/><Relationship Id="rId5" Type="http://schemas.openxmlformats.org/officeDocument/2006/relationships/hyperlink" Target="https://ollama.com/library/llama3.1/blobs/948af2743fc7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okbook.openai.com/examples/evaluation/how_to_eval_abstractive_summarization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okbook.openai.com/examples/evaluation/how_to_eval_abstractive_summarization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agas.io/" TargetMode="External"/><Relationship Id="rId3" Type="http://schemas.openxmlformats.org/officeDocument/2006/relationships/hyperlink" Target="https://github.com/Azure-Samples/ai-rag-chat-evaluator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sinedied/ai-eval-talk" TargetMode="External"/><Relationship Id="rId3" Type="http://schemas.openxmlformats.org/officeDocument/2006/relationships/hyperlink" Target="https://www.promptfoo.dev/" TargetMode="External"/><Relationship Id="rId4" Type="http://schemas.openxmlformats.org/officeDocument/2006/relationships/hyperlink" Target="https://www.promptfoo.dev/" TargetMode="External"/><Relationship Id="rId11" Type="http://schemas.openxmlformats.org/officeDocument/2006/relationships/hyperlink" Target="https://github.com/deepchecks/deepchecks" TargetMode="External"/><Relationship Id="rId10" Type="http://schemas.openxmlformats.org/officeDocument/2006/relationships/hyperlink" Target="https://github.com/evidentlyai/evidently" TargetMode="External"/><Relationship Id="rId12" Type="http://schemas.openxmlformats.org/officeDocument/2006/relationships/hyperlink" Target="https://github.com/deepchecks/deepchecks" TargetMode="External"/><Relationship Id="rId9" Type="http://schemas.openxmlformats.org/officeDocument/2006/relationships/hyperlink" Target="https://github.com/evidentlyai/evidently" TargetMode="External"/><Relationship Id="rId5" Type="http://schemas.openxmlformats.org/officeDocument/2006/relationships/hyperlink" Target="https://github.com/tensorchord/Awesome-LLMOps" TargetMode="External"/><Relationship Id="rId6" Type="http://schemas.openxmlformats.org/officeDocument/2006/relationships/hyperlink" Target="https://lmarena.ai/?leaderboard" TargetMode="External"/><Relationship Id="rId7" Type="http://schemas.openxmlformats.org/officeDocument/2006/relationships/hyperlink" Target="https://github.com/confident-ai/deepeval" TargetMode="External"/><Relationship Id="rId8" Type="http://schemas.openxmlformats.org/officeDocument/2006/relationships/hyperlink" Target="https://github.com/confident-ai/deepeval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marena.ai/?leaderboard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uggingface.co/spaces/open-llm-leaderboard/open_llm_leaderboard" TargetMode="External"/><Relationship Id="rId3" Type="http://schemas.openxmlformats.org/officeDocument/2006/relationships/hyperlink" Target="https://huggingface.co/spaces/mteb/leaderboard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ollama.com/library/llama3.1/blobs/948af2743fc7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cde0892b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cde0892b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Preparation: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Open browser with tabs: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https://lmarena.ai/?leaderboard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https://huggingface.co/spaces/open-llm-leaderboard/open_llm_leaderboard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https://huggingface.co/spaces/mteb/leaderboard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https://ollama.com/library/llama3.1/blobs/948af2743fc7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Open VS Code with demo project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fcde0892b3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fcde0892b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– Olivier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cde0892b3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fcde0892b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if we look at the challenges we’re facing when developing an LLM app aiming for quality:</a:t>
            </a:r>
            <a:br>
              <a:rPr lang="en"/>
            </a:br>
            <a:r>
              <a:rPr lang="en"/>
              <a:t>- 3 challenges, all linked to each other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1. </a:t>
            </a:r>
            <a:br>
              <a:rPr lang="en"/>
            </a:br>
            <a:r>
              <a:rPr lang="en"/>
              <a:t>2. How to evaluate, and how to compare results between different models, versions and prompts?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Non regression: model updates, prompts updates, AI workflow updates?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résoudre tous ces challenge, une seule et même approche systématique =&gt; Evaluer la qualité des résultat.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=&gt; Maintenant qu'on a posé notre problème, quels sont nos options et les outils pour automatiser tout ca?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– Olivier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fcde0892b3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fcde0892b3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10</a:t>
            </a:r>
            <a:r>
              <a:rPr b="1" lang="en">
                <a:solidFill>
                  <a:schemeClr val="dk1"/>
                </a:solidFill>
              </a:rPr>
              <a:t>min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Combien parmi vous fonctionnent en premier lieu “au feeling” pour verifier si ca marche mieux?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– Surprise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27cb8715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027cb8715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ROUGE</a:t>
            </a:r>
            <a:r>
              <a:rPr lang="en">
                <a:solidFill>
                  <a:schemeClr val="dk1"/>
                </a:solidFill>
              </a:rPr>
              <a:t>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Focuses on recall, comparing n-grams, word sequences, and word pairs between the generated text and reference summaries. Widely used for summarization tasks.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BLEU</a:t>
            </a:r>
            <a:r>
              <a:rPr lang="en">
                <a:solidFill>
                  <a:schemeClr val="dk1"/>
                </a:solidFill>
              </a:rPr>
              <a:t>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Measures precision by comparing n-grams between the generated and reference texts. Popular in machine translation tasks, emphasizing exact matches.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METEOR</a:t>
            </a:r>
            <a:r>
              <a:rPr lang="en">
                <a:solidFill>
                  <a:schemeClr val="dk1"/>
                </a:solidFill>
              </a:rPr>
              <a:t>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Incorporates precision, recall, synonym matching, stemming, and word order for a more human-like evaluation. Often outperforms BLEU on long and complex sentences.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GLEU</a:t>
            </a:r>
            <a:r>
              <a:rPr lang="en">
                <a:solidFill>
                  <a:schemeClr val="dk1"/>
                </a:solidFill>
              </a:rPr>
              <a:t>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 variant of BLEU, addressing issues like brevity penalty by averaging precision and recall. It performs well in machine translation when handling various sentence lengths.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While useful, it’s based on words and may fail to capture semantics or your target goals in some use case.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https://cookbook.openai.com/examples/evaluation/how_to_eval_abstractive_summarization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– Yohan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027cb8715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027cb8715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an exhaustive list!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– Olivier + Yohan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fcde0892b3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fcde0892b3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Yohan - </a:t>
            </a:r>
            <a:r>
              <a:rPr b="1" lang="en"/>
              <a:t>15min</a:t>
            </a:r>
            <a:br>
              <a:rPr lang="en"/>
            </a:br>
            <a:br>
              <a:rPr lang="en"/>
            </a:br>
            <a:r>
              <a:rPr lang="en"/>
              <a:t>Yes!</a:t>
            </a:r>
            <a:br>
              <a:rPr lang="en"/>
            </a:br>
            <a:r>
              <a:rPr lang="en"/>
              <a:t>It may seem weird, but for evaluating generated text results with complex metrics, the best tool is an LLM here!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=&gt; DEMO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Open `eval.ts`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Explain the first prompt: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* pseudo RAG that answers questions for Contoso Shoes company, using some context and user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Explain the second prompt: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* we evaluate the first prompt answer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* we specify our criteria for evaluation and notation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* precise that it's usually best to only evaluate 1 criteria at a time!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Run using VS Code run button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https://cookbook.openai.com/examples/evaluation/how_to_eval_abstractive_summarization</a:t>
            </a:r>
            <a:r>
              <a:rPr lang="en"/>
              <a:t> for ideas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cde0892b3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fcde0892b3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– Olivier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cde0892b3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cde0892b3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Alors aujourd’hui, tous ces outils sont encores jeunes, et il n’y a pas de “leader” clairement défini dans le domaine.</a:t>
            </a:r>
            <a:br>
              <a:rPr lang="en"/>
            </a:br>
            <a:br>
              <a:rPr lang="en"/>
            </a:br>
            <a:r>
              <a:rPr lang="en"/>
              <a:t>Il y a quand même un outil qui se démarque un peu, et qui commence à se retrouver dans pas mal de projets: promptfoo</a:t>
            </a:r>
            <a:br>
              <a:rPr lang="en"/>
            </a:br>
            <a:r>
              <a:rPr lang="en"/>
              <a:t>C’est celui dont on a choisi de parler aujourd’hui pour illustrer nos démo, il a pas mal de qualité, mais gardez en tête que tout ce qu’on va dire sur les approches peut s’appliquer à la plupart des outils existants.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– Yohan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fcde0892b3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fcde0892b3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– Yohan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27cb8715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27cb8715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Quick démo Ollama (demo2)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Ollama est un projet open source qui permet de télécharger, gérer et exécuter des LLM sur votre machine en local locale.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– Olivier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`ollama list`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`ollama run phi3` =&gt; write an haiku about a hungry camel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Open `ollama.http` and mention OpenAI API compatibility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73ab771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073ab771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 teste son code?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 fait de la Gen AI?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 teste sa Gen AI?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027cb8715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027cb8715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Olivier - </a:t>
            </a:r>
            <a:r>
              <a:rPr b="1" lang="en"/>
              <a:t>25-30min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# Demo 3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Start from scratch (delete promptfooconfig.yaml)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`promptfoo init` =&gt; choose compare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update config: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```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providers: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- ollama:chat:llama3.1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defaultTest: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options: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provider: file://../gpt4o-mini.yaml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```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`promptfoo eval`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`promptfoo view -y`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`promptfoo eval --repeat 3`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`promptfoo view -y`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update config, add providers: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```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- ollama:chat:phi3:mini-4k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- ollama:chat:llama3.1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- ollama:chat:gemma2:2b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```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`promptfoo eval`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`promptfoo view -y`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bedrock config file and show that we can add configuration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the file in the providers 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“promptfoo eval”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Show browser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027cb8715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027cb8715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Yohan - </a:t>
            </a:r>
            <a:r>
              <a:rPr b="1" lang="en">
                <a:solidFill>
                  <a:schemeClr val="dk1"/>
                </a:solidFill>
              </a:rPr>
              <a:t>35min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mentionner: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https://ragas.io/</a:t>
            </a:r>
            <a:r>
              <a:rPr lang="en"/>
              <a:t> =&gt; specialisé dans l’évaluation des patterns RAG (Python)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https://github.com/Azure-Samples/ai-rag-chat-evaluator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# Demo 4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This time, we want to evaluate a RAG prompt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Open `prompt.md`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RAG works on a given context, so we also have to provide a context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* Open `context.md`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* We hardcoded the context here, so we can focus on testing the prompt/models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* We won't cover that here, but you can go further and test the retrieval part, for example to compare embedding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Open `promptfooconfig.yaml` and explain the configuration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`promptfoo eval`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`promptfoo view -y`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* show a bit the eval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* show a previous run with repeat 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27cb8715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027cb8715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Yohan - </a:t>
            </a:r>
            <a:r>
              <a:rPr b="1" lang="en"/>
              <a:t>40min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# Demo 5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I want to test a custom HTTP endpoint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* you could either use the HTTP provider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* or implement custom logic with Python or JS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* we'll use JS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Open `api.http` and explain what our API does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Open `cooking-api.js` and explain the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`promptfoo eval`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`promptfoo view -y`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27cb8715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027cb8715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choice can vary over time, and it should be a productionizing decision, not a choice your make before building your app =&gt; use frameworks!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can validate that a smaller model works as well for your use case, you can save $$$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27cb8715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027cb8715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conclude with citation from a great mind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27cb871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027cb871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Repo: </a:t>
            </a:r>
            <a:r>
              <a:rPr lang="en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https://github.com/sinedied/ai-eval-talk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### Plan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rgbClr val="1967D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https://www.promptfoo.dev/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900" u="sng">
                <a:solidFill>
                  <a:srgbClr val="1967D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https://github.com/tensorchord/Awesome-LLMOps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900" u="sng">
                <a:solidFill>
                  <a:srgbClr val="1967D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https://lmarena.ai/?leaderboard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## Intro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LLM leaderboard, benchmarks: qui a la plus grosse?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Faire tourner un modèle en local: quantizations, formats, performance et différences d'implémentation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- Quid de la qualité? Pourquoi c'est pas pareil que sur le leaderboard?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- 1er problème: comment on choisit un modèle? ie les leaderboards vs la perf "chez moi"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Enfin, le use case. Les modèles sont peut être bons, mais pour votre cas d'usage?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- 2e problème: comment on évalue un modèle pour son cas d'usage?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Prompt engineering, oui mais...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- Comment on s'assure que le changement de prompt est bon, et que ce n'est pas juste un coup de chance?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- Comment on évalue la qualité des réponses?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- 3e problème: comment on fait de la non-regression, a la fois sur les evolutions de prompts et les mise à jour de modèles?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=&gt; Maintenant qu'on a posé les base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## Choosing a model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LLM leaderboard, common benchmarks sets used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Choosing a model should be a productionzing decision, not a stack choice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* Architecture your apps so you can switch models easily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## Evaluating a model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### Methods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Pairwise comparison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Vector similarity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Levenshtein distance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Criteria/Metrics + scoring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=&gt; LLM as judge: using AI to evaluate AI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### Tools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"OSS" somewhat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*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rgbClr val="1967D2"/>
                </a:solid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https://github.com/confident-ai/deepeval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*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rgbClr val="1967D2"/>
                </a:solidFill>
                <a:latin typeface="Roboto"/>
                <a:ea typeface="Roboto"/>
                <a:cs typeface="Roboto"/>
                <a:sym typeface="Roboto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https://github.com/evidentlyai/evidently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*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rgbClr val="1967D2"/>
                </a:solidFill>
                <a:latin typeface="Roboto"/>
                <a:ea typeface="Roboto"/>
                <a:cs typeface="Roboto"/>
                <a:sym typeface="Roboto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https://github.com/deepchecks/deepchecks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Langchain, MLFlow evaluators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custom!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promptfoo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* Deep dive + example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### Quality + non regression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* find examples of bad answers + improve prompts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* compare models for same prompt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* compare same model with different versions (llama2 vs llama3?)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* optimize cost? smaller models can be enough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14300" marR="1143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fcde0892b3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2fcde0892b3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3fe69c838_1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303fe69c838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Yohan - </a:t>
            </a:r>
            <a:r>
              <a:rPr b="1" lang="en"/>
              <a:t>Intro:</a:t>
            </a:r>
            <a:br>
              <a:rPr lang="en"/>
            </a:br>
            <a:r>
              <a:rPr lang="en"/>
              <a:t>Ca fait ~3 ans que j’ai commencé à développer des apps utilisant des LLMs: on dirait que ca fait une éternité, ca ca ne fait même pas 2 ans que ChatGPT existe!</a:t>
            </a:r>
            <a:br>
              <a:rPr lang="en"/>
            </a:br>
            <a:r>
              <a:rPr lang="en"/>
              <a:t>Depuis à peu près ce moment là, et la sortie des modèles GPT3.5 de type chat, la course aux nouveaux modèles n’en finit plus:</a:t>
            </a:r>
            <a:br>
              <a:rPr lang="en"/>
            </a:br>
            <a:r>
              <a:rPr lang="en"/>
              <a:t>- d’abord c’est à celui qui avait le plus gros, heu, nombre de paramètre, après c’était le plus gros data set </a:t>
            </a:r>
            <a:r>
              <a:rPr lang="en"/>
              <a:t>d'entraînement</a:t>
            </a:r>
            <a:r>
              <a:rPr lang="en"/>
              <a:t>, </a:t>
            </a:r>
            <a:r>
              <a:rPr lang="en"/>
              <a:t>maintenant</a:t>
            </a:r>
            <a:r>
              <a:rPr lang="en"/>
              <a:t> on en est à celui qui simule le mieux le raisonnement…</a:t>
            </a:r>
            <a:br>
              <a:rPr lang="en"/>
            </a:br>
            <a:br>
              <a:rPr lang="en"/>
            </a:br>
            <a:r>
              <a:rPr lang="en"/>
              <a:t>Alors il y a eu un paquet d’avancées significative, mais je sais pas vous, mais ca ne s’est pas toujours traduit dans mes apps par des meilleurs résultats!</a:t>
            </a:r>
            <a:br>
              <a:rPr lang="en"/>
            </a:br>
            <a:r>
              <a:rPr lang="en"/>
              <a:t>Il y a plein de différentes raisons à celà, et une partie de l’objet de ce talk va être de comprendre pourquoi, mais surtout de voir comment on peut faire en sorte d’être sur d’avancer dans la bonne direction.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– Yohan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cde0892b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cde0892b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rewind a bit!</a:t>
            </a:r>
            <a:br>
              <a:rPr lang="en"/>
            </a:br>
            <a:r>
              <a:rPr lang="en"/>
              <a:t>How to you choose a model?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– Olivier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fcde0892b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fcde0892b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you’re simply looking for “THE best model”, chances that you’re looking at leaderboards.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2"/>
              </a:rPr>
              <a:t>https://lmarena.ai/?leaderboard</a:t>
            </a:r>
            <a:r>
              <a:rPr lang="en"/>
              <a:t> is one of the most famous.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- 1M+ human votes, with A/B blind tests of different models using any prompts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You can participate in the tests too!</a:t>
            </a:r>
            <a:br>
              <a:rPr lang="en"/>
            </a:br>
            <a:br>
              <a:rPr lang="en"/>
            </a:br>
            <a:r>
              <a:rPr lang="en"/>
              <a:t>TODO: update before talk!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– Olivier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fcde0892b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fcde0892b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you have different goals for your LLM:</a:t>
            </a:r>
            <a:br>
              <a:rPr lang="en"/>
            </a:br>
            <a:r>
              <a:rPr lang="en"/>
              <a:t>- Best performance to cost ratio, base for fine-tuning, or you’re looking for a model you can host yourself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https://huggingface.co/spaces/open-llm-leaderboard/open_llm_leaderboard</a:t>
            </a:r>
            <a:br>
              <a:rPr lang="en"/>
            </a:br>
            <a:r>
              <a:rPr lang="en"/>
              <a:t>- After finding your chat or instruct model, maybe you also need a good embedding model for vectorization?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https://huggingface.co/spaces/mteb/leaderboard</a:t>
            </a:r>
            <a:r>
              <a:rPr lang="en"/>
              <a:t> (only OSS)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– Yohan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fcde0892b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fcde0892b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5</a:t>
            </a:r>
            <a:r>
              <a:rPr b="1" lang="en">
                <a:solidFill>
                  <a:schemeClr val="dk1"/>
                </a:solidFill>
              </a:rPr>
              <a:t> min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then after carefully choosing your models and experimenting with your prompts, you’re back to square 1:</a:t>
            </a:r>
            <a:br>
              <a:rPr lang="en"/>
            </a:br>
            <a:r>
              <a:rPr lang="en"/>
              <a:t>Why are you not getting the results expected, despite all the benchmarks claiming these models closing in on human intelligence?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– Yohan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cde0892b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fcde0892b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Inference engine =&gt; each model have different architecture, some are properly supported for ex with llama.cpp (many bugs) used by Ollama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File formats: </a:t>
            </a:r>
            <a:r>
              <a:rPr lang="en"/>
              <a:t>PT, BIN, HDF5, GGML/GGUF, ONNX… =&gt; model weights have different native formats, some conversion make them lose quality or introduce bugs in the process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Quantization: by reducing the weights precision, you lose quality. Some models can be more affected by quantization than others, they’re not all equal!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Prompt template =&gt; each model have different special tokens used in training, make sure you have the correct prompt template for your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Show ex: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https://ollama.com/library/llama3.1/blobs/948af2743fc7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– Yohan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800"/>
            </a:lvl1pPr>
            <a:lvl2pPr indent="-3810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/>
            </a:lvl2pPr>
            <a:lvl3pPr indent="-3810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/>
            </a:lvl3pPr>
            <a:lvl4pPr indent="-3810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4pPr>
            <a:lvl5pPr indent="-3810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/>
            </a:lvl5pPr>
            <a:lvl6pPr indent="-3810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/>
            </a:lvl6pPr>
            <a:lvl7pPr indent="-3810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7pPr>
            <a:lvl8pPr indent="-3810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/>
            </a:lvl8pPr>
            <a:lvl9pPr indent="-3810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400"/>
              <a:buChar char="■"/>
              <a:defRPr sz="2400"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800"/>
            </a:lvl1pPr>
            <a:lvl2pPr indent="-3810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/>
            </a:lvl2pPr>
            <a:lvl3pPr indent="-3810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/>
            </a:lvl3pPr>
            <a:lvl4pPr indent="-3810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4pPr>
            <a:lvl5pPr indent="-3810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/>
            </a:lvl5pPr>
            <a:lvl6pPr indent="-3810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/>
            </a:lvl6pPr>
            <a:lvl7pPr indent="-3810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7pPr>
            <a:lvl8pPr indent="-3810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/>
            </a:lvl8pPr>
            <a:lvl9pPr indent="-3810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400"/>
              <a:buChar char="■"/>
              <a:defRPr sz="2400"/>
            </a:lvl9pPr>
          </a:lstStyle>
          <a:p/>
        </p:txBody>
      </p:sp>
      <p:sp>
        <p:nvSpPr>
          <p:cNvPr id="67" name="Google Shape;67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  <a:defRPr sz="2400"/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7" name="Google Shape;97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556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-"/>
              <a:defRPr sz="24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●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○"/>
              <a:defRPr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■"/>
              <a:defRPr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  <a:defRPr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○"/>
              <a:defRPr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■"/>
              <a:defRPr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  <a:defRPr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○"/>
              <a:defRPr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■"/>
              <a:defRPr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●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○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■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○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■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○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■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21.jp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0.jpg"/><Relationship Id="rId8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7"/>
          <p:cNvPicPr preferRelativeResize="0"/>
          <p:nvPr/>
        </p:nvPicPr>
        <p:blipFill rotWithShape="1">
          <a:blip r:embed="rId3">
            <a:alphaModFix/>
          </a:blip>
          <a:srcRect b="3504" l="0" r="4278" t="3290"/>
          <a:stretch/>
        </p:blipFill>
        <p:spPr>
          <a:xfrm>
            <a:off x="196125" y="168825"/>
            <a:ext cx="8751552" cy="479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7"/>
          <p:cNvSpPr txBox="1"/>
          <p:nvPr>
            <p:ph type="ctrTitle"/>
          </p:nvPr>
        </p:nvSpPr>
        <p:spPr>
          <a:xfrm>
            <a:off x="311700" y="980100"/>
            <a:ext cx="4201500" cy="31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00">
                <a:latin typeface="Calibri"/>
                <a:ea typeface="Calibri"/>
                <a:cs typeface="Calibri"/>
                <a:sym typeface="Calibri"/>
              </a:rPr>
              <a:t>A l'aide, mon IA est débile!</a:t>
            </a:r>
            <a:br>
              <a:rPr b="1" lang="en" sz="2800"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Comment évaluer et améliorer son IA générative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7"/>
          <p:cNvSpPr txBox="1"/>
          <p:nvPr>
            <p:ph idx="1" type="subTitle"/>
          </p:nvPr>
        </p:nvSpPr>
        <p:spPr>
          <a:xfrm>
            <a:off x="311700" y="4456950"/>
            <a:ext cx="4021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Yohan Lasorsa | Olivier Leplus</a:t>
            </a:r>
            <a:endParaRPr sz="2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11700" y="236351"/>
            <a:ext cx="2917392" cy="9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Cloud-hosted model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91" name="Google Shape;19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reasons for LLM output quality issues</a:t>
            </a:r>
            <a:endParaRPr/>
          </a:p>
        </p:txBody>
      </p:sp>
      <p:sp>
        <p:nvSpPr>
          <p:cNvPr id="192" name="Google Shape;192;p36"/>
          <p:cNvSpPr txBox="1"/>
          <p:nvPr>
            <p:ph type="title"/>
          </p:nvPr>
        </p:nvSpPr>
        <p:spPr>
          <a:xfrm>
            <a:off x="465750" y="3137800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82600" lvl="0" marL="457200" rtl="0" algn="ctr">
              <a:spcBef>
                <a:spcPts val="0"/>
              </a:spcBef>
              <a:spcAft>
                <a:spcPts val="0"/>
              </a:spcAft>
              <a:buSzPts val="4000"/>
              <a:buChar char="➔"/>
            </a:pPr>
            <a:r>
              <a:rPr lang="en" sz="4000"/>
              <a:t>Not the best model for </a:t>
            </a:r>
            <a:r>
              <a:rPr i="1" lang="en" sz="4000">
                <a:solidFill>
                  <a:srgbClr val="00A4EF"/>
                </a:solidFill>
              </a:rPr>
              <a:t>your use case</a:t>
            </a:r>
            <a:endParaRPr i="1" sz="4000">
              <a:solidFill>
                <a:srgbClr val="00A4EF"/>
              </a:solidFill>
            </a:endParaRPr>
          </a:p>
        </p:txBody>
      </p:sp>
      <p:sp>
        <p:nvSpPr>
          <p:cNvPr id="193" name="Google Shape;193;p36"/>
          <p:cNvSpPr txBox="1"/>
          <p:nvPr>
            <p:ph type="title"/>
          </p:nvPr>
        </p:nvSpPr>
        <p:spPr>
          <a:xfrm>
            <a:off x="264025" y="2156350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82600" lvl="0" marL="457200" rtl="0" algn="ctr">
              <a:spcBef>
                <a:spcPts val="0"/>
              </a:spcBef>
              <a:spcAft>
                <a:spcPts val="0"/>
              </a:spcAft>
              <a:buSzPts val="4000"/>
              <a:buChar char="➔"/>
            </a:pPr>
            <a:r>
              <a:rPr lang="en" sz="4000"/>
              <a:t>Not the best </a:t>
            </a:r>
            <a:r>
              <a:rPr i="1" lang="en" sz="4000">
                <a:solidFill>
                  <a:srgbClr val="00A4EF"/>
                </a:solidFill>
              </a:rPr>
              <a:t>prompt</a:t>
            </a:r>
            <a:r>
              <a:rPr lang="en" sz="4000"/>
              <a:t> for this model</a:t>
            </a:r>
            <a:endParaRPr sz="4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LLM-based application challenges</a:t>
            </a:r>
            <a:endParaRPr/>
          </a:p>
        </p:txBody>
      </p:sp>
      <p:sp>
        <p:nvSpPr>
          <p:cNvPr id="199" name="Google Shape;199;p37"/>
          <p:cNvSpPr txBox="1"/>
          <p:nvPr>
            <p:ph idx="1" type="body"/>
          </p:nvPr>
        </p:nvSpPr>
        <p:spPr>
          <a:xfrm>
            <a:off x="311700" y="1152475"/>
            <a:ext cx="8520600" cy="20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How to benchmark a model for your use case?</a:t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How to compare prompts effectiveness?</a:t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How to ensure non-regression with updates?</a:t>
            </a:r>
            <a:endParaRPr sz="2800"/>
          </a:p>
        </p:txBody>
      </p:sp>
      <p:sp>
        <p:nvSpPr>
          <p:cNvPr id="200" name="Google Shape;200;p37"/>
          <p:cNvSpPr txBox="1"/>
          <p:nvPr/>
        </p:nvSpPr>
        <p:spPr>
          <a:xfrm>
            <a:off x="0" y="3397425"/>
            <a:ext cx="88323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Char char="➔"/>
            </a:pPr>
            <a:r>
              <a:rPr lang="e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valuate outputs </a:t>
            </a:r>
            <a:r>
              <a:rPr lang="en" sz="4000">
                <a:solidFill>
                  <a:srgbClr val="00A4EF"/>
                </a:solidFill>
                <a:latin typeface="Calibri"/>
                <a:ea typeface="Calibri"/>
                <a:cs typeface="Calibri"/>
                <a:sym typeface="Calibri"/>
              </a:rPr>
              <a:t>quality</a:t>
            </a:r>
            <a:endParaRPr sz="4000">
              <a:solidFill>
                <a:srgbClr val="00A4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Math-based evaluation metrics</a:t>
            </a:r>
            <a:endParaRPr/>
          </a:p>
        </p:txBody>
      </p:sp>
      <p:sp>
        <p:nvSpPr>
          <p:cNvPr id="211" name="Google Shape;21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ROUGE</a:t>
            </a:r>
            <a:r>
              <a:rPr lang="en" sz="2800"/>
              <a:t> </a:t>
            </a:r>
            <a:r>
              <a:rPr lang="en" sz="2100"/>
              <a:t>(</a:t>
            </a:r>
            <a:r>
              <a:rPr b="1" lang="en" sz="2100"/>
              <a:t>R</a:t>
            </a:r>
            <a:r>
              <a:rPr lang="en" sz="2100"/>
              <a:t>ecall-</a:t>
            </a:r>
            <a:r>
              <a:rPr b="1" lang="en" sz="2100"/>
              <a:t>O</a:t>
            </a:r>
            <a:r>
              <a:rPr lang="en" sz="2100"/>
              <a:t>riented </a:t>
            </a:r>
            <a:r>
              <a:rPr b="1" lang="en" sz="2100"/>
              <a:t>U</a:t>
            </a:r>
            <a:r>
              <a:rPr lang="en" sz="2100"/>
              <a:t>nderstudy for </a:t>
            </a:r>
            <a:r>
              <a:rPr b="1" lang="en" sz="2100"/>
              <a:t>G</a:t>
            </a:r>
            <a:r>
              <a:rPr lang="en" sz="2100"/>
              <a:t>isting </a:t>
            </a:r>
            <a:r>
              <a:rPr b="1" lang="en" sz="2100"/>
              <a:t>E</a:t>
            </a:r>
            <a:r>
              <a:rPr lang="en" sz="2100"/>
              <a:t>valuation)</a:t>
            </a:r>
            <a:endParaRPr sz="21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BLEU </a:t>
            </a:r>
            <a:r>
              <a:rPr lang="en" sz="2100"/>
              <a:t>(</a:t>
            </a:r>
            <a:r>
              <a:rPr b="1" lang="en" sz="2100"/>
              <a:t>B</a:t>
            </a:r>
            <a:r>
              <a:rPr lang="en" sz="2100"/>
              <a:t>i</a:t>
            </a:r>
            <a:r>
              <a:rPr b="1" lang="en" sz="2100"/>
              <a:t>L</a:t>
            </a:r>
            <a:r>
              <a:rPr lang="en" sz="2100"/>
              <a:t>ingual </a:t>
            </a:r>
            <a:r>
              <a:rPr b="1" lang="en" sz="2100"/>
              <a:t>E</a:t>
            </a:r>
            <a:r>
              <a:rPr lang="en" sz="2100"/>
              <a:t>valuation </a:t>
            </a:r>
            <a:r>
              <a:rPr b="1" lang="en" sz="2100"/>
              <a:t>U</a:t>
            </a:r>
            <a:r>
              <a:rPr lang="en" sz="2100"/>
              <a:t>nderstudy)</a:t>
            </a:r>
            <a:endParaRPr sz="21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METEOR (</a:t>
            </a:r>
            <a:r>
              <a:rPr b="1" lang="en" sz="2100"/>
              <a:t>M</a:t>
            </a:r>
            <a:r>
              <a:rPr lang="en" sz="2100"/>
              <a:t>etric for </a:t>
            </a:r>
            <a:r>
              <a:rPr b="1" lang="en" sz="2100"/>
              <a:t>E</a:t>
            </a:r>
            <a:r>
              <a:rPr lang="en" sz="2100"/>
              <a:t>valuation of </a:t>
            </a:r>
            <a:r>
              <a:rPr b="1" lang="en" sz="2100"/>
              <a:t>T</a:t>
            </a:r>
            <a:r>
              <a:rPr lang="en" sz="2100"/>
              <a:t>ranslation with </a:t>
            </a:r>
            <a:r>
              <a:rPr b="1" lang="en" sz="2100"/>
              <a:t>E</a:t>
            </a:r>
            <a:r>
              <a:rPr lang="en" sz="2100"/>
              <a:t>xplicit </a:t>
            </a:r>
            <a:r>
              <a:rPr b="1" lang="en" sz="2100"/>
              <a:t>OR</a:t>
            </a:r>
            <a:r>
              <a:rPr lang="en" sz="2100"/>
              <a:t>dering)</a:t>
            </a:r>
            <a:endParaRPr sz="21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GLEU </a:t>
            </a:r>
            <a:r>
              <a:rPr lang="en" sz="2100"/>
              <a:t>(</a:t>
            </a:r>
            <a:r>
              <a:rPr b="1" lang="en" sz="2100"/>
              <a:t>G</a:t>
            </a:r>
            <a:r>
              <a:rPr lang="en" sz="2100"/>
              <a:t>oogle BLEU)</a:t>
            </a:r>
            <a:endParaRPr sz="2100"/>
          </a:p>
        </p:txBody>
      </p:sp>
      <p:pic>
        <p:nvPicPr>
          <p:cNvPr id="212" name="Google Shape;2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200" y="3566450"/>
            <a:ext cx="4124776" cy="12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11"/>
              <a:t>Output assertions</a:t>
            </a:r>
            <a:endParaRPr sz="3211"/>
          </a:p>
        </p:txBody>
      </p:sp>
      <p:sp>
        <p:nvSpPr>
          <p:cNvPr id="218" name="Google Shape;218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📐 Deterministic tests</a:t>
            </a:r>
            <a:endParaRPr b="1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Contains value </a:t>
            </a:r>
            <a:r>
              <a:rPr i="1" lang="en"/>
              <a:t>X</a:t>
            </a:r>
            <a:endParaRPr i="1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Formatting</a:t>
            </a:r>
            <a:endParaRPr i="1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Levenshtein distance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Perplexity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Calls function </a:t>
            </a:r>
            <a:r>
              <a:rPr i="1" lang="en"/>
              <a:t>X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Custom code</a:t>
            </a:r>
            <a:endParaRPr/>
          </a:p>
        </p:txBody>
      </p:sp>
      <p:sp>
        <p:nvSpPr>
          <p:cNvPr id="219" name="Google Shape;219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🤖 AI-driven tests</a:t>
            </a:r>
            <a:endParaRPr b="1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Similarity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Relevance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Groundedness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Context recall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PII checks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Prompt injection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>
            <p:ph type="title"/>
          </p:nvPr>
        </p:nvSpPr>
        <p:spPr>
          <a:xfrm>
            <a:off x="311700" y="2964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So… we use AI to </a:t>
            </a:r>
            <a:r>
              <a:rPr lang="en" sz="3200">
                <a:solidFill>
                  <a:srgbClr val="00A4EF"/>
                </a:solidFill>
              </a:rPr>
              <a:t>evaluate</a:t>
            </a:r>
            <a:r>
              <a:rPr lang="en" sz="3200"/>
              <a:t> AI? 🤔</a:t>
            </a:r>
            <a:endParaRPr sz="3200"/>
          </a:p>
        </p:txBody>
      </p:sp>
      <p:pic>
        <p:nvPicPr>
          <p:cNvPr id="225" name="Google Shape;2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3635" y="1299425"/>
            <a:ext cx="3527650" cy="349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3496" y="1299425"/>
            <a:ext cx="3577005" cy="349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AI evaluation tools</a:t>
            </a:r>
            <a:endParaRPr/>
          </a:p>
        </p:txBody>
      </p:sp>
      <p:sp>
        <p:nvSpPr>
          <p:cNvPr id="232" name="Google Shape;23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Dedicated tools</a:t>
            </a:r>
            <a:endParaRPr b="1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Promptfoo, </a:t>
            </a:r>
            <a:r>
              <a:rPr lang="en"/>
              <a:t>Evals, </a:t>
            </a:r>
            <a:r>
              <a:rPr lang="en"/>
              <a:t>DeepEval, Evidently, DeepChecks, Ragas, ChainForge…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Framework built-in evaluators</a:t>
            </a:r>
            <a:endParaRPr b="1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LangChain, MLFlow, Prompt flow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DIY 💪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type="title"/>
          </p:nvPr>
        </p:nvSpPr>
        <p:spPr>
          <a:xfrm>
            <a:off x="3610925" y="2150825"/>
            <a:ext cx="2598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promptfoo</a:t>
            </a:r>
            <a:endParaRPr sz="4000"/>
          </a:p>
        </p:txBody>
      </p:sp>
      <p:pic>
        <p:nvPicPr>
          <p:cNvPr id="238" name="Google Shape;2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575" y="2027372"/>
            <a:ext cx="947125" cy="108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promptfoo</a:t>
            </a:r>
            <a:endParaRPr/>
          </a:p>
        </p:txBody>
      </p:sp>
      <p:sp>
        <p:nvSpPr>
          <p:cNvPr id="244" name="Google Shape;244;p44"/>
          <p:cNvSpPr txBox="1"/>
          <p:nvPr>
            <p:ph idx="1" type="body"/>
          </p:nvPr>
        </p:nvSpPr>
        <p:spPr>
          <a:xfrm>
            <a:off x="311700" y="1152475"/>
            <a:ext cx="8520600" cy="3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Open-source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CLI, library and</a:t>
            </a:r>
            <a:br>
              <a:rPr lang="en"/>
            </a:br>
            <a:r>
              <a:rPr lang="en"/>
              <a:t>self-hostable server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Nice eval UI </a:t>
            </a:r>
            <a:r>
              <a:rPr lang="en"/>
              <a:t>🙂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Multiple providers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Works locally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YAML 🫤</a:t>
            </a:r>
            <a:endParaRPr/>
          </a:p>
        </p:txBody>
      </p:sp>
      <p:pic>
        <p:nvPicPr>
          <p:cNvPr id="245" name="Google Shape;2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5" y="521236"/>
            <a:ext cx="498214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1606" y="0"/>
            <a:ext cx="484238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4"/>
          <p:cNvSpPr txBox="1"/>
          <p:nvPr/>
        </p:nvSpPr>
        <p:spPr>
          <a:xfrm>
            <a:off x="636550" y="4486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https://www.promptfoo.dev/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ollama</a:t>
            </a:r>
            <a:endParaRPr/>
          </a:p>
        </p:txBody>
      </p:sp>
      <p:sp>
        <p:nvSpPr>
          <p:cNvPr id="253" name="Google Shape;253;p45"/>
          <p:cNvSpPr txBox="1"/>
          <p:nvPr>
            <p:ph idx="1" type="body"/>
          </p:nvPr>
        </p:nvSpPr>
        <p:spPr>
          <a:xfrm>
            <a:off x="311700" y="1152475"/>
            <a:ext cx="8520600" cy="3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Open-source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CLI + HTTP API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Download and run</a:t>
            </a:r>
            <a:br>
              <a:rPr lang="en"/>
            </a:br>
            <a:r>
              <a:rPr lang="en"/>
              <a:t>open LLM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Generate embeddings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OpenAI compatible API</a:t>
            </a:r>
            <a:endParaRPr/>
          </a:p>
        </p:txBody>
      </p:sp>
      <p:pic>
        <p:nvPicPr>
          <p:cNvPr id="254" name="Google Shape;2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91" y="445025"/>
            <a:ext cx="40491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/>
        </p:nvSpPr>
        <p:spPr>
          <a:xfrm>
            <a:off x="393800" y="4486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https://ollama.com/</a:t>
            </a:r>
            <a:endParaRPr/>
          </a:p>
        </p:txBody>
      </p:sp>
      <p:pic>
        <p:nvPicPr>
          <p:cNvPr id="256" name="Google Shape;25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3331" y="128613"/>
            <a:ext cx="5739319" cy="48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975" y="-91626"/>
            <a:ext cx="5044050" cy="53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Comparison of prompts / models</a:t>
            </a:r>
            <a:endParaRPr/>
          </a:p>
        </p:txBody>
      </p:sp>
      <p:pic>
        <p:nvPicPr>
          <p:cNvPr id="262" name="Google Shape;2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2" y="1133025"/>
            <a:ext cx="382097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 evaluation</a:t>
            </a:r>
            <a:endParaRPr/>
          </a:p>
        </p:txBody>
      </p:sp>
      <p:pic>
        <p:nvPicPr>
          <p:cNvPr id="268" name="Google Shape;2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775" y="1472025"/>
            <a:ext cx="5480399" cy="2977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7"/>
          <p:cNvSpPr txBox="1"/>
          <p:nvPr>
            <p:ph idx="1" type="body"/>
          </p:nvPr>
        </p:nvSpPr>
        <p:spPr>
          <a:xfrm>
            <a:off x="311700" y="1152475"/>
            <a:ext cx="3090000" cy="3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Retriever</a:t>
            </a:r>
            <a:endParaRPr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Context recall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Context precision</a:t>
            </a:r>
            <a:endParaRPr/>
          </a:p>
        </p:txBody>
      </p:sp>
      <p:sp>
        <p:nvSpPr>
          <p:cNvPr id="270" name="Google Shape;270;p47"/>
          <p:cNvSpPr txBox="1"/>
          <p:nvPr>
            <p:ph idx="1" type="body"/>
          </p:nvPr>
        </p:nvSpPr>
        <p:spPr>
          <a:xfrm>
            <a:off x="311700" y="2720350"/>
            <a:ext cx="3090000" cy="21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Generator</a:t>
            </a:r>
            <a:endParaRPr b="1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Faithfulness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QA Correctness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Relevance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Testing custom HTTP endpoints</a:t>
            </a:r>
            <a:endParaRPr/>
          </a:p>
        </p:txBody>
      </p:sp>
      <p:pic>
        <p:nvPicPr>
          <p:cNvPr id="276" name="Google Shape;27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49" y="1239950"/>
            <a:ext cx="8200300" cy="33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282" name="Google Shape;282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Don’t tie your app to a specific model</a:t>
            </a:r>
            <a:br>
              <a:rPr lang="en" sz="2800"/>
            </a:br>
            <a:r>
              <a:rPr lang="en" sz="2800"/>
              <a:t>⇒</a:t>
            </a:r>
            <a:r>
              <a:rPr lang="en" sz="2300"/>
              <a:t> use </a:t>
            </a:r>
            <a:r>
              <a:rPr lang="en" sz="2300">
                <a:solidFill>
                  <a:srgbClr val="00A4EF"/>
                </a:solidFill>
              </a:rPr>
              <a:t>abstraction layers</a:t>
            </a:r>
            <a:r>
              <a:rPr lang="en" sz="2300"/>
              <a:t> or </a:t>
            </a:r>
            <a:r>
              <a:rPr lang="en" sz="2300">
                <a:solidFill>
                  <a:srgbClr val="00A4EF"/>
                </a:solidFill>
              </a:rPr>
              <a:t>frameworks</a:t>
            </a:r>
            <a:endParaRPr sz="2300">
              <a:solidFill>
                <a:srgbClr val="00A4E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b="1" lang="en" sz="2800"/>
              <a:t>Non-code needs testing too</a:t>
            </a:r>
            <a:r>
              <a:rPr b="1" lang="en" sz="2800"/>
              <a:t>!</a:t>
            </a:r>
            <a:endParaRPr b="1"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Gen AI is compatible with TDD</a:t>
            </a:r>
            <a:br>
              <a:rPr lang="en" sz="2800"/>
            </a:br>
            <a:r>
              <a:rPr lang="en" sz="2800"/>
              <a:t>🔴 🟢 ♻️</a:t>
            </a:r>
            <a:endParaRPr sz="2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0"/>
          <p:cNvSpPr txBox="1"/>
          <p:nvPr>
            <p:ph idx="1" type="body"/>
          </p:nvPr>
        </p:nvSpPr>
        <p:spPr>
          <a:xfrm>
            <a:off x="1301825" y="1152475"/>
            <a:ext cx="6738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When leveraging LLMs and dealing with variable outputs, success hinges on one principle: </a:t>
            </a:r>
            <a:r>
              <a:rPr b="1" lang="en" sz="3200">
                <a:solidFill>
                  <a:schemeClr val="dk1"/>
                </a:solidFill>
              </a:rPr>
              <a:t>relentless testing</a:t>
            </a:r>
            <a:r>
              <a:rPr lang="en" sz="3200">
                <a:solidFill>
                  <a:schemeClr val="dk1"/>
                </a:solidFill>
              </a:rPr>
              <a:t>.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200">
              <a:solidFill>
                <a:srgbClr val="595959"/>
              </a:solidFill>
            </a:endParaRPr>
          </a:p>
        </p:txBody>
      </p:sp>
      <p:sp>
        <p:nvSpPr>
          <p:cNvPr id="288" name="Google Shape;288;p50"/>
          <p:cNvSpPr txBox="1"/>
          <p:nvPr/>
        </p:nvSpPr>
        <p:spPr>
          <a:xfrm>
            <a:off x="357375" y="816825"/>
            <a:ext cx="30000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2800"/>
          </a:p>
        </p:txBody>
      </p:sp>
      <p:sp>
        <p:nvSpPr>
          <p:cNvPr id="289" name="Google Shape;289;p50"/>
          <p:cNvSpPr txBox="1"/>
          <p:nvPr/>
        </p:nvSpPr>
        <p:spPr>
          <a:xfrm>
            <a:off x="5040725" y="35663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— ChatGPT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269"/>
            <a:ext cx="7092374" cy="494923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1"/>
          <p:cNvSpPr txBox="1"/>
          <p:nvPr/>
        </p:nvSpPr>
        <p:spPr>
          <a:xfrm>
            <a:off x="6935175" y="1120225"/>
            <a:ext cx="208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Feedbacks ⬇️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975" y="1816475"/>
            <a:ext cx="2012925" cy="20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29"/>
          <p:cNvGrpSpPr/>
          <p:nvPr/>
        </p:nvGrpSpPr>
        <p:grpSpPr>
          <a:xfrm>
            <a:off x="4290564" y="537426"/>
            <a:ext cx="3752700" cy="1847100"/>
            <a:chOff x="4290564" y="2775413"/>
            <a:chExt cx="3752700" cy="1847100"/>
          </a:xfrm>
        </p:grpSpPr>
        <p:sp>
          <p:nvSpPr>
            <p:cNvPr id="125" name="Google Shape;125;p29"/>
            <p:cNvSpPr txBox="1"/>
            <p:nvPr/>
          </p:nvSpPr>
          <p:spPr>
            <a:xfrm>
              <a:off x="4290564" y="2775413"/>
              <a:ext cx="3752700" cy="18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00A4EF"/>
                  </a:solidFill>
                  <a:latin typeface="Calibri"/>
                  <a:ea typeface="Calibri"/>
                  <a:cs typeface="Calibri"/>
                  <a:sym typeface="Calibri"/>
                </a:rPr>
                <a:t>Yohan</a:t>
              </a:r>
              <a:r>
                <a:rPr b="1" i="0" lang="en" sz="2100" u="none" cap="none" strike="noStrike">
                  <a:solidFill>
                    <a:srgbClr val="00A4E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en" sz="2100">
                  <a:solidFill>
                    <a:srgbClr val="00A4EF"/>
                  </a:solidFill>
                  <a:latin typeface="Calibri"/>
                  <a:ea typeface="Calibri"/>
                  <a:cs typeface="Calibri"/>
                  <a:sym typeface="Calibri"/>
                </a:rPr>
                <a:t>Lasorsa</a:t>
              </a:r>
              <a:endParaRPr b="1" sz="1100">
                <a:solidFill>
                  <a:srgbClr val="00A4E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21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Developer Advocate @</a:t>
              </a:r>
              <a:endParaRPr sz="11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21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         Google Developer Expert</a:t>
              </a:r>
              <a:endParaRPr sz="11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21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         @</a:t>
              </a:r>
              <a:r>
                <a:rPr lang="en" sz="21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sinedied</a:t>
              </a:r>
              <a:endParaRPr sz="11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6" name="Google Shape;126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81205" y="4335023"/>
              <a:ext cx="270310" cy="22226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7" name="Google Shape;12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950" y="580513"/>
            <a:ext cx="1761000" cy="1761000"/>
          </a:xfrm>
          <a:prstGeom prst="ellipse">
            <a:avLst/>
          </a:prstGeom>
          <a:noFill/>
          <a:ln cap="flat" cmpd="sng" w="57150">
            <a:solidFill>
              <a:srgbClr val="00A4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" name="Google Shape;12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0404" y="1590093"/>
            <a:ext cx="482092" cy="23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9900" y="962737"/>
            <a:ext cx="696175" cy="5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025" y="2802131"/>
            <a:ext cx="1761000" cy="1761000"/>
          </a:xfrm>
          <a:prstGeom prst="ellipse">
            <a:avLst/>
          </a:prstGeom>
          <a:noFill/>
          <a:ln cap="flat" cmpd="sng" w="571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31" name="Google Shape;131;p29"/>
          <p:cNvGrpSpPr/>
          <p:nvPr/>
        </p:nvGrpSpPr>
        <p:grpSpPr>
          <a:xfrm>
            <a:off x="4290639" y="2759045"/>
            <a:ext cx="3752550" cy="1847025"/>
            <a:chOff x="6194102" y="1568001"/>
            <a:chExt cx="5003400" cy="2462700"/>
          </a:xfrm>
        </p:grpSpPr>
        <p:sp>
          <p:nvSpPr>
            <p:cNvPr id="132" name="Google Shape;132;p29"/>
            <p:cNvSpPr txBox="1"/>
            <p:nvPr/>
          </p:nvSpPr>
          <p:spPr>
            <a:xfrm>
              <a:off x="6194102" y="1568001"/>
              <a:ext cx="5003400" cy="24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2100" u="none" cap="none" strike="noStrike">
                  <a:solidFill>
                    <a:srgbClr val="FF9900"/>
                  </a:solidFill>
                  <a:latin typeface="Calibri"/>
                  <a:ea typeface="Calibri"/>
                  <a:cs typeface="Calibri"/>
                  <a:sym typeface="Calibri"/>
                </a:rPr>
                <a:t>Olivier Leplus</a:t>
              </a:r>
              <a:endParaRPr b="1" sz="11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21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Developer Advocate @</a:t>
              </a:r>
              <a:endParaRPr sz="11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21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         Google Developer Expert</a:t>
              </a:r>
              <a:endParaRPr sz="11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21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         @olivierleplus</a:t>
              </a:r>
              <a:endParaRPr sz="11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3" name="Google Shape;133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14957" y="3647480"/>
              <a:ext cx="360413" cy="296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805309" y="2343251"/>
              <a:ext cx="663185" cy="3965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" name="Google Shape;13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0479" y="3811712"/>
            <a:ext cx="482092" cy="238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311700" y="344575"/>
            <a:ext cx="8520600" cy="44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000"/>
              <a:t>All-new, better LLM! 🎉</a:t>
            </a:r>
            <a:br>
              <a:rPr lang="en" sz="4000"/>
            </a:br>
            <a:endParaRPr sz="3200"/>
          </a:p>
        </p:txBody>
      </p:sp>
      <p:pic>
        <p:nvPicPr>
          <p:cNvPr id="141" name="Google Shape;14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625" y="143024"/>
            <a:ext cx="3088825" cy="172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700" y="3245925"/>
            <a:ext cx="3289525" cy="351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0"/>
          <p:cNvPicPr preferRelativeResize="0"/>
          <p:nvPr/>
        </p:nvPicPr>
        <p:blipFill rotWithShape="1">
          <a:blip r:embed="rId6">
            <a:alphaModFix/>
          </a:blip>
          <a:srcRect b="43463" l="0" r="0" t="0"/>
          <a:stretch/>
        </p:blipFill>
        <p:spPr>
          <a:xfrm>
            <a:off x="5967875" y="3245925"/>
            <a:ext cx="2961225" cy="2185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69560" y="3567401"/>
            <a:ext cx="3404874" cy="40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8">
            <a:alphaModFix/>
          </a:blip>
          <a:srcRect b="63475" l="0" r="0" t="0"/>
          <a:stretch/>
        </p:blipFill>
        <p:spPr>
          <a:xfrm>
            <a:off x="3985957" y="190888"/>
            <a:ext cx="2767625" cy="1628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0"/>
          <p:cNvPicPr preferRelativeResize="0"/>
          <p:nvPr/>
        </p:nvPicPr>
        <p:blipFill rotWithShape="1">
          <a:blip r:embed="rId9">
            <a:alphaModFix/>
          </a:blip>
          <a:srcRect b="56140" l="0" r="0" t="0"/>
          <a:stretch/>
        </p:blipFill>
        <p:spPr>
          <a:xfrm>
            <a:off x="1951650" y="528650"/>
            <a:ext cx="2620351" cy="142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/>
          <p:cNvPicPr preferRelativeResize="0"/>
          <p:nvPr/>
        </p:nvPicPr>
        <p:blipFill rotWithShape="1">
          <a:blip r:embed="rId10">
            <a:alphaModFix/>
          </a:blip>
          <a:srcRect b="50404" l="0" r="0" t="0"/>
          <a:stretch/>
        </p:blipFill>
        <p:spPr>
          <a:xfrm>
            <a:off x="6161475" y="344587"/>
            <a:ext cx="2767625" cy="150738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0"/>
          <p:cNvSpPr txBox="1"/>
          <p:nvPr/>
        </p:nvSpPr>
        <p:spPr>
          <a:xfrm>
            <a:off x="311700" y="2557250"/>
            <a:ext cx="8520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But… why am I getting </a:t>
            </a:r>
            <a:r>
              <a:rPr i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worse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results? 😭</a:t>
            </a:r>
            <a:endParaRPr sz="3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16225" y="4550368"/>
            <a:ext cx="3088825" cy="3571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0"/>
          <p:cNvPicPr preferRelativeResize="0"/>
          <p:nvPr/>
        </p:nvPicPr>
        <p:blipFill rotWithShape="1">
          <a:blip r:embed="rId12">
            <a:alphaModFix/>
          </a:blip>
          <a:srcRect b="73528" l="0" r="0" t="0"/>
          <a:stretch/>
        </p:blipFill>
        <p:spPr>
          <a:xfrm>
            <a:off x="4078375" y="4333590"/>
            <a:ext cx="3404874" cy="1097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Choosing</a:t>
            </a:r>
            <a:r>
              <a:rPr lang="en" sz="4000"/>
              <a:t> an </a:t>
            </a:r>
            <a:r>
              <a:rPr lang="en" sz="4000">
                <a:solidFill>
                  <a:srgbClr val="00A4EF"/>
                </a:solidFill>
              </a:rPr>
              <a:t>LLM</a:t>
            </a:r>
            <a:r>
              <a:rPr lang="en" sz="4000"/>
              <a:t>?</a:t>
            </a:r>
            <a:endParaRPr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/>
          <p:nvPr/>
        </p:nvSpPr>
        <p:spPr>
          <a:xfrm>
            <a:off x="3072000" y="4596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https://lmarena.ai/?leaderboard</a:t>
            </a:r>
            <a:endParaRPr/>
          </a:p>
        </p:txBody>
      </p:sp>
      <p:pic>
        <p:nvPicPr>
          <p:cNvPr id="161" name="Google Shape;161;p32"/>
          <p:cNvPicPr preferRelativeResize="0"/>
          <p:nvPr/>
        </p:nvPicPr>
        <p:blipFill rotWithShape="1">
          <a:blip r:embed="rId3">
            <a:alphaModFix/>
          </a:blip>
          <a:srcRect b="9412" l="0" r="0" t="0"/>
          <a:stretch/>
        </p:blipFill>
        <p:spPr>
          <a:xfrm>
            <a:off x="824113" y="274525"/>
            <a:ext cx="7495775" cy="4217674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3"/>
          <p:cNvPicPr preferRelativeResize="0"/>
          <p:nvPr/>
        </p:nvPicPr>
        <p:blipFill rotWithShape="1">
          <a:blip r:embed="rId3">
            <a:alphaModFix/>
          </a:blip>
          <a:srcRect b="0" l="0" r="46271" t="0"/>
          <a:stretch/>
        </p:blipFill>
        <p:spPr>
          <a:xfrm>
            <a:off x="218013" y="700675"/>
            <a:ext cx="4163523" cy="3477349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47625">
              <a:srgbClr val="000000">
                <a:alpha val="50000"/>
              </a:srgbClr>
            </a:outerShdw>
          </a:effectLst>
        </p:spPr>
      </p:pic>
      <p:pic>
        <p:nvPicPr>
          <p:cNvPr id="167" name="Google Shape;167;p33"/>
          <p:cNvPicPr preferRelativeResize="0"/>
          <p:nvPr/>
        </p:nvPicPr>
        <p:blipFill rotWithShape="1">
          <a:blip r:embed="rId4">
            <a:alphaModFix/>
          </a:blip>
          <a:srcRect b="16957" l="0" r="0" t="0"/>
          <a:stretch/>
        </p:blipFill>
        <p:spPr>
          <a:xfrm>
            <a:off x="4581250" y="700675"/>
            <a:ext cx="4344726" cy="3477348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47625">
              <a:srgbClr val="000000">
                <a:alpha val="50000"/>
              </a:srgbClr>
            </a:outerShdw>
          </a:effectLst>
        </p:spPr>
      </p:pic>
      <p:sp>
        <p:nvSpPr>
          <p:cNvPr id="168" name="Google Shape;168;p33"/>
          <p:cNvSpPr txBox="1"/>
          <p:nvPr/>
        </p:nvSpPr>
        <p:spPr>
          <a:xfrm>
            <a:off x="388913" y="193075"/>
            <a:ext cx="38217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Open LLM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3"/>
          <p:cNvSpPr txBox="1"/>
          <p:nvPr/>
        </p:nvSpPr>
        <p:spPr>
          <a:xfrm>
            <a:off x="4842763" y="193075"/>
            <a:ext cx="38217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Embeddings (MTEB)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1348950" y="4386825"/>
            <a:ext cx="644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https://huggingface.co/spaces/open-llm-leaderboard/open_llm_leaderboard</a:t>
            </a:r>
            <a:endParaRPr/>
          </a:p>
        </p:txBody>
      </p:sp>
      <p:sp>
        <p:nvSpPr>
          <p:cNvPr id="171" name="Google Shape;171;p33"/>
          <p:cNvSpPr txBox="1"/>
          <p:nvPr/>
        </p:nvSpPr>
        <p:spPr>
          <a:xfrm>
            <a:off x="2254050" y="4681650"/>
            <a:ext cx="46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https://huggingface.co/spaces/mteb/leaderboard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type="title"/>
          </p:nvPr>
        </p:nvSpPr>
        <p:spPr>
          <a:xfrm>
            <a:off x="311700" y="1709700"/>
            <a:ext cx="4209300" cy="17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Why am I getting </a:t>
            </a:r>
            <a:r>
              <a:rPr lang="en" sz="3200">
                <a:solidFill>
                  <a:srgbClr val="00A4EF"/>
                </a:solidFill>
              </a:rPr>
              <a:t>bad</a:t>
            </a:r>
            <a:r>
              <a:rPr lang="en" sz="3200"/>
              <a:t> results? 😢</a:t>
            </a:r>
            <a:endParaRPr sz="3200"/>
          </a:p>
        </p:txBody>
      </p:sp>
      <p:pic>
        <p:nvPicPr>
          <p:cNvPr id="177" name="Google Shape;177;p34"/>
          <p:cNvPicPr preferRelativeResize="0"/>
          <p:nvPr/>
        </p:nvPicPr>
        <p:blipFill rotWithShape="1">
          <a:blip r:embed="rId3">
            <a:alphaModFix/>
          </a:blip>
          <a:srcRect b="5551" l="0" r="0" t="14919"/>
          <a:stretch/>
        </p:blipFill>
        <p:spPr>
          <a:xfrm>
            <a:off x="4832458" y="0"/>
            <a:ext cx="431154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reasons for LLM output quality issues</a:t>
            </a:r>
            <a:endParaRPr i="1" sz="2400"/>
          </a:p>
        </p:txBody>
      </p:sp>
      <p:sp>
        <p:nvSpPr>
          <p:cNvPr id="183" name="Google Shape;18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Self-hosted or local inference</a:t>
            </a:r>
            <a:endParaRPr b="1"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Inference engine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File format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Quantization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Prompt template</a:t>
            </a:r>
            <a:endParaRPr sz="2800"/>
          </a:p>
        </p:txBody>
      </p:sp>
      <p:pic>
        <p:nvPicPr>
          <p:cNvPr id="184" name="Google Shape;1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800" y="1281500"/>
            <a:ext cx="2996050" cy="31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5"/>
          <p:cNvSpPr txBox="1"/>
          <p:nvPr/>
        </p:nvSpPr>
        <p:spPr>
          <a:xfrm>
            <a:off x="5685825" y="4439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Credits: r/LocalLLaMA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